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3"/>
  </p:notesMasterIdLst>
  <p:sldIdLst>
    <p:sldId id="257" r:id="rId2"/>
    <p:sldId id="315" r:id="rId3"/>
    <p:sldId id="299" r:id="rId4"/>
    <p:sldId id="273" r:id="rId5"/>
    <p:sldId id="278" r:id="rId6"/>
    <p:sldId id="330" r:id="rId7"/>
    <p:sldId id="275" r:id="rId8"/>
    <p:sldId id="314" r:id="rId9"/>
    <p:sldId id="264" r:id="rId10"/>
    <p:sldId id="317" r:id="rId11"/>
    <p:sldId id="331" r:id="rId12"/>
    <p:sldId id="318" r:id="rId13"/>
    <p:sldId id="319" r:id="rId14"/>
    <p:sldId id="320" r:id="rId15"/>
    <p:sldId id="324" r:id="rId16"/>
    <p:sldId id="322" r:id="rId17"/>
    <p:sldId id="323" r:id="rId18"/>
    <p:sldId id="325" r:id="rId19"/>
    <p:sldId id="332" r:id="rId20"/>
    <p:sldId id="326" r:id="rId21"/>
    <p:sldId id="327" r:id="rId22"/>
    <p:sldId id="328" r:id="rId23"/>
    <p:sldId id="329" r:id="rId24"/>
    <p:sldId id="271" r:id="rId25"/>
    <p:sldId id="296" r:id="rId26"/>
    <p:sldId id="297" r:id="rId27"/>
    <p:sldId id="298" r:id="rId28"/>
    <p:sldId id="333" r:id="rId29"/>
    <p:sldId id="281" r:id="rId30"/>
    <p:sldId id="313" r:id="rId31"/>
    <p:sldId id="272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40CCB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86" autoAdjust="0"/>
  </p:normalViewPr>
  <p:slideViewPr>
    <p:cSldViewPr>
      <p:cViewPr>
        <p:scale>
          <a:sx n="92" d="100"/>
          <a:sy n="92" d="100"/>
        </p:scale>
        <p:origin x="312" y="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91056C-70E0-42F7-915D-DDE91E39141A}" type="datetimeFigureOut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4E7D53-ABDF-448D-AA54-B33AB0F1D0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4EF4738-7DDC-456C-8446-73D838C6D649}" type="slidenum">
              <a:rPr lang="ru-RU" altLang="ru-RU" sz="1200">
                <a:latin typeface="+mn-lt"/>
              </a:rPr>
              <a:pPr algn="r">
                <a:defRPr/>
              </a:pPr>
              <a:t>5</a:t>
            </a:fld>
            <a:endParaRPr lang="ru-RU" alt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802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802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C1704-7E3E-4A6A-A195-F6A6A9CD6A7F}" type="datetimeFigureOut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3AD0B-CA40-447B-84BF-1C295F2EB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59E94-797B-4D08-8B98-953912C76E95}" type="datetimeFigureOut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A7BAD-727B-40F0-BD63-00ADD2966E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6358A-8554-4208-B1FF-D5FA3F80242A}" type="datetimeFigureOut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A20DF-8769-443F-8BD6-61D2B54EA6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F97F5-83B4-4B42-B1D3-6868564CD0E3}" type="datetimeFigureOut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B5EE3-0553-4391-9D7F-C580FE599C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AEE9E-3F55-4BFA-8F7C-DEABA3D25A20}" type="datetimeFigureOut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97BCC-6758-409B-B585-A72ED8A48F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061D3-9743-4EA8-87C0-A2F777DA65CA}" type="datetimeFigureOut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E3CC1-8CDC-4725-BFD2-2E690AB0E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815BF-89DA-4A85-9842-7E7C06880DD6}" type="datetimeFigureOut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7BF66-65A0-468F-9529-B80A3E381F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238EF-DFE6-422D-B8D3-74D570D34AE5}" type="datetimeFigureOut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58A88-B3DF-4836-A232-07D68154E8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6F16B-60B7-4442-B418-B0DF27682F96}" type="datetimeFigureOut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F218E-43D6-4FCC-BCF5-662899B51F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B4BC9-B8D0-4B8B-A72B-8683D06D468D}" type="datetimeFigureOut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14091-E596-435D-ABD0-7A2CAA3706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0D3FE-DFDD-4EFE-B68A-3D2DBA14883D}" type="datetimeFigureOut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01610-1762-4306-ABD5-F50BEF3A8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2697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8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9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9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9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9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9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9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99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699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699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699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2A7E9B6-F8DA-41C2-95EC-D26DB222481A}" type="datetimeFigureOut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12700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700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A1B52C0-F39D-4A8E-BF95-938913800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188" y="404813"/>
            <a:ext cx="7993062" cy="460851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0" i="1" smtClean="0">
                <a:cs typeface="Times New Roman" pitchFamily="18" charset="0"/>
              </a:rPr>
              <a:t>БЮДЖЕТ ДЛЯ ГРАЖДАН</a:t>
            </a:r>
            <a:br>
              <a:rPr lang="ru-RU" sz="4000" b="0" i="1" smtClean="0">
                <a:cs typeface="Times New Roman" pitchFamily="18" charset="0"/>
              </a:rPr>
            </a:br>
            <a:r>
              <a:rPr lang="ru-RU" sz="4000" b="0" i="1" smtClean="0">
                <a:cs typeface="Times New Roman" pitchFamily="18" charset="0"/>
              </a:rPr>
              <a:t/>
            </a:r>
            <a:br>
              <a:rPr lang="ru-RU" sz="4000" b="0" i="1" smtClean="0">
                <a:cs typeface="Times New Roman" pitchFamily="18" charset="0"/>
              </a:rPr>
            </a:br>
            <a:r>
              <a:rPr lang="ru-RU" sz="4000" b="0" i="1" smtClean="0">
                <a:cs typeface="Times New Roman" pitchFamily="18" charset="0"/>
              </a:rPr>
              <a:t>Исполнение бюджета Тейковского муниципального района</a:t>
            </a:r>
            <a:br>
              <a:rPr lang="ru-RU" sz="4000" b="0" i="1" smtClean="0">
                <a:cs typeface="Times New Roman" pitchFamily="18" charset="0"/>
              </a:rPr>
            </a:br>
            <a:r>
              <a:rPr lang="ru-RU" sz="4000" b="0" i="1" smtClean="0">
                <a:cs typeface="Times New Roman" pitchFamily="18" charset="0"/>
              </a:rPr>
              <a:t>за 2022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39750" y="1989138"/>
            <a:ext cx="7197725" cy="1584325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000" b="1" i="1">
              <a:cs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000" b="1" i="1">
              <a:cs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000" b="1" i="1">
              <a:cs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>
              <a:solidFill>
                <a:srgbClr val="898989"/>
              </a:solidFill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>
              <a:solidFill>
                <a:srgbClr val="898989"/>
              </a:solidFill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608263" y="5011738"/>
            <a:ext cx="5327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Подготовлен на основе проекта решения Совета Тейковского </a:t>
            </a:r>
          </a:p>
          <a:p>
            <a:r>
              <a:rPr lang="ru-RU" sz="1400"/>
              <a:t>муниципального района «Об утверждении отчета об</a:t>
            </a:r>
          </a:p>
          <a:p>
            <a:r>
              <a:rPr lang="ru-RU" sz="1400"/>
              <a:t>исполнении бюджета Тейковского муниципального района</a:t>
            </a:r>
          </a:p>
          <a:p>
            <a:r>
              <a:rPr lang="ru-RU" sz="1400"/>
              <a:t>за 2022 год»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18487" cy="13017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1800" b="0"/>
              <a:t>Муниципальные программы Тейковского муниципального района</a:t>
            </a:r>
            <a:br>
              <a:rPr lang="ru-RU" altLang="ru-RU" sz="1800" b="0"/>
            </a:br>
            <a:r>
              <a:rPr lang="ru-RU" altLang="ru-RU" sz="1800" b="0"/>
              <a:t> (в тыс. руб.)</a:t>
            </a:r>
          </a:p>
        </p:txBody>
      </p:sp>
      <p:graphicFrame>
        <p:nvGraphicFramePr>
          <p:cNvPr id="44115" name="Group 83"/>
          <p:cNvGraphicFramePr>
            <a:graphicFrameLocks noGrp="1"/>
          </p:cNvGraphicFramePr>
          <p:nvPr/>
        </p:nvGraphicFramePr>
        <p:xfrm>
          <a:off x="395288" y="1052513"/>
          <a:ext cx="8497887" cy="4897437"/>
        </p:xfrm>
        <a:graphic>
          <a:graphicData uri="http://schemas.openxmlformats.org/drawingml/2006/table">
            <a:tbl>
              <a:tblPr/>
              <a:tblGrid>
                <a:gridCol w="504825"/>
                <a:gridCol w="5111750"/>
                <a:gridCol w="936625"/>
                <a:gridCol w="1008062"/>
                <a:gridCol w="936625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                         Наименование программы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Утверждено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в бюджете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 2022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за 2022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«Развитие образования Тейковского муниципального района на 2020-2025 годы»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162955,4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161080,5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98,8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«Развитие культуры и туризма в  Тейковском муниципальном районе»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14574,5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14497,3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99,5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«Развитие физической культуры и спорта в Тейковском муниципальном районе»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554,9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554,0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99,8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«Поддержка населения в Тейковском муниципальном районе»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1720,0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1486,4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86,4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«Повышение безопасности дорожного движения  Тейковского  муниципального района»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33709,9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28881,9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85,7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«Обеспечение качественным жильем, услугами  жилищно-коммунального хозяйства и улучшение состояния коммунальной инфраструктуры»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37117,1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34961,5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94,2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«Планировка территорий и проведение комплексных кадастровых работ на территории 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4993,1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4761,3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95,4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«Экономическое развитие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189,0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189,0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9.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«Управление муниципальным имуществом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1296,5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1265,8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97,6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«Реализация молодежной политики на территории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340,0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340,0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11.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«Совершенствование местного самоуправления на территории  Тейковского 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18487" cy="13017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1800" b="0"/>
              <a:t>Муниципальные программы Тейковского муниципального района</a:t>
            </a:r>
            <a:br>
              <a:rPr lang="ru-RU" altLang="ru-RU" sz="1800" b="0"/>
            </a:br>
            <a:r>
              <a:rPr lang="ru-RU" altLang="ru-RU" sz="1800" b="0"/>
              <a:t> (в тыс. руб.)</a:t>
            </a:r>
          </a:p>
        </p:txBody>
      </p:sp>
      <p:graphicFrame>
        <p:nvGraphicFramePr>
          <p:cNvPr id="46118" name="Group 38"/>
          <p:cNvGraphicFramePr>
            <a:graphicFrameLocks noGrp="1"/>
          </p:cNvGraphicFramePr>
          <p:nvPr/>
        </p:nvGraphicFramePr>
        <p:xfrm>
          <a:off x="395288" y="1052513"/>
          <a:ext cx="8497887" cy="1036637"/>
        </p:xfrm>
        <a:graphic>
          <a:graphicData uri="http://schemas.openxmlformats.org/drawingml/2006/table">
            <a:tbl>
              <a:tblPr/>
              <a:tblGrid>
                <a:gridCol w="504825"/>
                <a:gridCol w="5111750"/>
                <a:gridCol w="936625"/>
                <a:gridCol w="1008062"/>
                <a:gridCol w="936625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                         Наименование программы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Утверждено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в бюджете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 2022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за 2022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«Открытый и безопасный район»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1933,8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1933,8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99" name="Group 71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4832350"/>
        </p:xfrm>
        <a:graphic>
          <a:graphicData uri="http://schemas.openxmlformats.org/drawingml/2006/table">
            <a:tbl>
              <a:tblPr/>
              <a:tblGrid>
                <a:gridCol w="431800"/>
                <a:gridCol w="5545138"/>
                <a:gridCol w="1150937"/>
                <a:gridCol w="1117600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общего образования»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12713,7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12713,0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«Финансовое обеспечение предоставления мер социальной поддержки сфере образования»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6334,1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5062,1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«Выявление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 поддержка одаренных детей»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557,4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557,3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«Реализация основных общеобразовательных программ»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59783,5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59181,5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«Финансовое обеспечениепредоставления общедоступного и бесплатного образования в муниципальных образовательных учреждениях 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76574,7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76574,7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«Реализация дополнительных общеобразовательных программ»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5983,3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5983,2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«Организация отдыха и оздоровление детей»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755,2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755,2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кадрового потенциала системы образования»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136,5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136,5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«Организация целевой подготовки педагогов для работы в муниципальных организациях Тейковского муниципального района»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117,0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117,0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162955,4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161080,5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91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«Развитие образования Тейковского муниципального района на 2020-2025 годы»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99" name="Group 47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3455987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культуры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11440,2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11364,3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«Предоставление дополнительного образования в сфере культуры и искусства»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2249,3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2248,0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3.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«Повышение туристической привлекательности Тейковского района»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885,0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885,0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14574,5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14497,3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85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«Развитие культуры и туризма в Тейковском муниципальном районе»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218" name="Group 42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3763962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5732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1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«Организация физкультурно-массовых, спортивных мероприятий и участие спортсменов Тейковского муниципального района в районных, областных, зональных и региональных соревнованиях»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330,0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330,0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«Реализация программ спортивной подготовки по видам спорта»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224,9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224,0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554,9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554,0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04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«Развитие физической культуры и спорта в Тейковском муниципальном районе»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4" name="Group 34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3808412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5732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1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«Повышение качества жизни граждан пожилого возраста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«Повышение качества жизни детей-сирот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1640,0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1406,4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1720,0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1486,4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28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«Поддержка населения в Тейковском муниципальном районе»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72" name="Group 48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4152900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«Содержание сети муниципальных автомобильных дорог общего пользования местного значения Тейковского муниципального района и дорог внутри населенных пунктов»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7040,4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7035,1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«Текущий и капитальный ремонт сети муниципальных автомобильных дорог общего пользования местного значения Тейковского муниципального района и дорог внутри населенных пунктов»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26334,5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21625,2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3.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«Формирование законопослушного поведения участников дорожного движения в Тейковском муниципальном районе»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4.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системы организации движения транспортных средств и пешеходов, повышение безопасности дорожных условий»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186,6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33709,9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28881,9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62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«Повышение безопасности дорожного движения Тейковского муниципального района»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310" name="Group 62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5680075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газификации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«Проведение капитального ремонта общего имущества в многоквартирных домах, расположенных на территории 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1587,9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1546,3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«Обеспечение водоснабжением жителей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952,9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839,9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«Обеспечение населения  Тейковского муниципального района теплоснабжением»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33885,7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32161,1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«Содержание территорий сельских кладбищ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138,8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«Подготовка проектов внесения изменений в документы территориального планирования, правила землепользования и застройки» 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«Реализация мероприяитий по участию в организации деятельности по накоплению (в том числе раздельному накоплению), сбору, транспортированию, обработке, утилизации, обезвреживанию, захоронению твердых коммунальных отходов на территории Тейковского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360,6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245,4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37117,1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34961,5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301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«Обеспечение  жильем,  услугами жилищно-коммунального хозяйства и улучшение состояния коммунальной инфраструктуры»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305" name="Group 33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660650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«Проведение комплексных кадастровых работ на территории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298,3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298,3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«Комплексное развитие сельских территорий»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4694,8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4463,0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4993,1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4761,3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300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«Планировка территорий и проведение комплексных кадастровых работ на территории  Тейковского муниципального района»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21" name="Group 25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162175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«Поддержка и развитие малого и среднего предпринимательства в Тейковском муниципальном районе»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189,0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189,0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189,0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189,0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19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«Экономическое развитие  Тейковского муниципального района»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b="0"/>
              <a:t>Основные показатели социально-экономического развития </a:t>
            </a:r>
            <a:br>
              <a:rPr lang="ru-RU" sz="2000" b="0"/>
            </a:br>
            <a:r>
              <a:rPr lang="ru-RU" sz="2000" b="0"/>
              <a:t>Тейковского муниципального района  (в млн.руб.)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mtClean="0"/>
              <a:t>                                         </a:t>
            </a:r>
            <a:r>
              <a:rPr lang="ru-RU" sz="1800" smtClean="0"/>
              <a:t>Прогноз 2022 г.              Факт  2022 г.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1800" smtClean="0"/>
          </a:p>
          <a:p>
            <a:pPr marL="609600" indent="-609600" eaLnBrk="1" hangingPunct="1">
              <a:buFont typeface="Arial" charset="0"/>
              <a:buNone/>
            </a:pPr>
            <a:r>
              <a:rPr lang="ru-RU" sz="1800" smtClean="0"/>
              <a:t>1)Среднемесячная номинальная            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ru-RU" sz="1800" smtClean="0"/>
              <a:t>начисленная заработная плата (в руб.)           25155,0                     30872,5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1800" smtClean="0"/>
              <a:t>2) Фонд оплаты труда (в млн.)                           208,283                         174,7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1800" smtClean="0"/>
              <a:t>3) Оборот розничной торговли (в млн.)           738,399                    нет данных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1800" smtClean="0"/>
              <a:t>4) Объем платных услуг населению                 124,182                        235,8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1800" smtClean="0"/>
              <a:t> (млн.руб.)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50" name="Group 30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973387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«Управление и распоряжение имуществом,  находящимся   в муниципальной собственности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1157,2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1126,4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«Обеспечение рационального, эффективного использования земельных участков, государственная собственность на которые не разграничена»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139,3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139,3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1296,5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1265,7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48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«Управление муниципальным имуществом Тейковского муниципального района»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70" name="Group 30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333625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муниципальной службы на территории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367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«Совершенствование местного самоуправления на территории  Тейковского муниципального района»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401" name="Group 33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836862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«Создание условий для развития молодежной политики на территории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«Патриотическое воспитание детей и молодежи и подготовка молодежи Тейковского муниципального района к военной службе»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340,0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340,0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396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«Реализация молодежной политики на территории  Тейковского муниципального района»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444" name="Group 52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3843337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Приоритетные 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«Информатизация, техническое и программное обеспечение, обслуживание и сопровождение информационных систем»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839,0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838,9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«Повышение уровня информационной открытости органов местного самоуправления Тейковского муниципального района»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3.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«Профилактика правонарушений и наркомании, борьба с преступностью и обеспечение безопасности граждан»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695,0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695,0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4.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Подпрограмма «Улучшение условий и  охраны труда в Тейковском муниципальном районе»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279,9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279,9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1933,9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1933,8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30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«Открытый и безопасный район»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>
                <a:cs typeface="Times New Roman" pitchFamily="18" charset="0"/>
              </a:rPr>
              <a:t>Непрограммные направления деятельности</a:t>
            </a:r>
          </a:p>
          <a:p>
            <a:pPr algn="ctr"/>
            <a:r>
              <a:rPr lang="ru-RU" b="1" i="1">
                <a:cs typeface="Times New Roman" pitchFamily="18" charset="0"/>
              </a:rPr>
              <a:t>в 2022 году  - 45000,2 тыс.руб.</a:t>
            </a:r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60418" name="Скругленный прямоугольник 3"/>
          <p:cNvGrpSpPr>
            <a:grpSpLocks/>
          </p:cNvGrpSpPr>
          <p:nvPr/>
        </p:nvGrpSpPr>
        <p:grpSpPr bwMode="auto">
          <a:xfrm>
            <a:off x="250825" y="2781300"/>
            <a:ext cx="4105275" cy="1439863"/>
            <a:chOff x="42" y="2454"/>
            <a:chExt cx="2681" cy="378"/>
          </a:xfrm>
        </p:grpSpPr>
        <p:pic>
          <p:nvPicPr>
            <p:cNvPr id="6043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043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Обеспечение функций администрации Тейковского муниципального района,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–19103,5 тыс.руб..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0419" name="Скругленный прямоугольник 9"/>
          <p:cNvGrpSpPr>
            <a:grpSpLocks/>
          </p:cNvGrpSpPr>
          <p:nvPr/>
        </p:nvGrpSpPr>
        <p:grpSpPr bwMode="auto">
          <a:xfrm>
            <a:off x="323850" y="4652963"/>
            <a:ext cx="4148138" cy="1800225"/>
            <a:chOff x="84" y="2880"/>
            <a:chExt cx="2581" cy="389"/>
          </a:xfrm>
        </p:grpSpPr>
        <p:pic>
          <p:nvPicPr>
            <p:cNvPr id="60429" name="Скругленный прямоугольник 9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2880"/>
              <a:ext cx="2581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0430" name="Text Box 18"/>
            <p:cNvSpPr txBox="1">
              <a:spLocks noChangeArrowheads="1"/>
            </p:cNvSpPr>
            <p:nvPr/>
          </p:nvSpPr>
          <p:spPr bwMode="auto">
            <a:xfrm>
              <a:off x="84" y="2903"/>
              <a:ext cx="252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  <a:cs typeface="Times New Roman" pitchFamily="18" charset="0"/>
                </a:rPr>
                <a:t>Обеспечение функций финансового органа администрации Тейковского муниципального района,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  <a:cs typeface="Times New Roman" pitchFamily="18" charset="0"/>
                </a:rPr>
                <a:t>исполнено – 4767,6 тыс.руб</a:t>
              </a:r>
              <a:r>
                <a:rPr lang="ru-RU" altLang="ru-RU" sz="1600" b="1">
                  <a:solidFill>
                    <a:srgbClr val="000000"/>
                  </a:solidFill>
                  <a:cs typeface="Times New Roman" pitchFamily="18" charset="0"/>
                </a:rPr>
                <a:t>. </a:t>
              </a:r>
            </a:p>
            <a:p>
              <a:pPr algn="ctr"/>
              <a:endParaRPr lang="ru-RU" altLang="ru-RU" sz="1200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ctr"/>
              <a:endParaRPr lang="ru-RU" altLang="ru-RU" sz="1400" b="1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ctr"/>
              <a:endParaRPr lang="ru-RU" altLang="ru-RU" sz="1200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ctr"/>
              <a:endParaRPr lang="ru-RU" altLang="ru-RU" sz="1400">
                <a:cs typeface="Times New Roman" pitchFamily="18" charset="0"/>
              </a:endParaRPr>
            </a:p>
          </p:txBody>
        </p:sp>
      </p:grpSp>
      <p:grpSp>
        <p:nvGrpSpPr>
          <p:cNvPr id="60420" name="Скругленный прямоугольник 14"/>
          <p:cNvGrpSpPr>
            <a:grpSpLocks/>
          </p:cNvGrpSpPr>
          <p:nvPr/>
        </p:nvGrpSpPr>
        <p:grpSpPr bwMode="auto">
          <a:xfrm>
            <a:off x="4643438" y="1700213"/>
            <a:ext cx="4500562" cy="1873250"/>
            <a:chOff x="106" y="3383"/>
            <a:chExt cx="2521" cy="785"/>
          </a:xfrm>
        </p:grpSpPr>
        <p:pic>
          <p:nvPicPr>
            <p:cNvPr id="10253" name="Скругленный прямоугольник 14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196" y="3478"/>
              <a:ext cx="2431" cy="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60428" name="Text Box 27"/>
            <p:cNvSpPr txBox="1">
              <a:spLocks noChangeArrowheads="1"/>
            </p:cNvSpPr>
            <p:nvPr/>
          </p:nvSpPr>
          <p:spPr bwMode="auto">
            <a:xfrm>
              <a:off x="106" y="3383"/>
              <a:ext cx="2521" cy="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cs typeface="Times New Roman" pitchFamily="18" charset="0"/>
              </a:endParaRP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  <a:cs typeface="Times New Roman" pitchFamily="18" charset="0"/>
                </a:rPr>
                <a:t>Реализация полномочий 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  <a:cs typeface="Times New Roman" pitchFamily="18" charset="0"/>
                </a:rPr>
                <a:t>Ивановской области в области обращения с животными, 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  <a:cs typeface="Times New Roman" pitchFamily="18" charset="0"/>
                </a:rPr>
                <a:t> исполнено -  187,0 тыс.руб.</a:t>
              </a:r>
            </a:p>
            <a:p>
              <a:pPr algn="ctr"/>
              <a:endParaRPr lang="ru-RU" altLang="ru-RU" sz="16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60421" name="Скругленный прямоугольник 4"/>
          <p:cNvGrpSpPr>
            <a:grpSpLocks/>
          </p:cNvGrpSpPr>
          <p:nvPr/>
        </p:nvGrpSpPr>
        <p:grpSpPr bwMode="auto">
          <a:xfrm>
            <a:off x="250825" y="1125538"/>
            <a:ext cx="4103688" cy="1295400"/>
            <a:chOff x="40" y="1966"/>
            <a:chExt cx="2663" cy="380"/>
          </a:xfrm>
        </p:grpSpPr>
        <p:pic>
          <p:nvPicPr>
            <p:cNvPr id="60425" name="Скругленный прямоугольник 4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40" y="1966"/>
              <a:ext cx="266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0426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41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Функционирование высшего должностного лица Тейковского муниципального района,    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 - 2466,4 тыс.руб. </a:t>
              </a:r>
            </a:p>
          </p:txBody>
        </p:sp>
      </p:grpSp>
      <p:grpSp>
        <p:nvGrpSpPr>
          <p:cNvPr id="60422" name="Скругленный прямоугольник 3"/>
          <p:cNvGrpSpPr>
            <a:grpSpLocks/>
          </p:cNvGrpSpPr>
          <p:nvPr/>
        </p:nvGrpSpPr>
        <p:grpSpPr bwMode="auto">
          <a:xfrm>
            <a:off x="4787900" y="4005263"/>
            <a:ext cx="4141788" cy="1728787"/>
            <a:chOff x="42" y="2454"/>
            <a:chExt cx="2681" cy="378"/>
          </a:xfrm>
        </p:grpSpPr>
        <p:pic>
          <p:nvPicPr>
            <p:cNvPr id="60423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0424" name="Text Box 6"/>
            <p:cNvSpPr txBox="1">
              <a:spLocks noChangeArrowheads="1"/>
            </p:cNvSpPr>
            <p:nvPr/>
          </p:nvSpPr>
          <p:spPr bwMode="auto">
            <a:xfrm>
              <a:off x="118" y="2525"/>
              <a:ext cx="2412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Обеспечение функций отдела образования  администрации Тейковского муниципального района,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1843,0 тыс.руб.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61442" name="Скругленный прямоугольник 3"/>
          <p:cNvGrpSpPr>
            <a:grpSpLocks/>
          </p:cNvGrpSpPr>
          <p:nvPr/>
        </p:nvGrpSpPr>
        <p:grpSpPr bwMode="auto">
          <a:xfrm>
            <a:off x="539750" y="549275"/>
            <a:ext cx="3965575" cy="1800225"/>
            <a:chOff x="118" y="2459"/>
            <a:chExt cx="2590" cy="324"/>
          </a:xfrm>
        </p:grpSpPr>
        <p:pic>
          <p:nvPicPr>
            <p:cNvPr id="6144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45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Проведение экспертизы среднего размера платы за содержание жилых помещений  для собственников жилых помещений многоквартирных домов 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– 40,0 тыс.руб.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1443" name="Скругленный прямоугольник 3"/>
          <p:cNvGrpSpPr>
            <a:grpSpLocks/>
          </p:cNvGrpSpPr>
          <p:nvPr/>
        </p:nvGrpSpPr>
        <p:grpSpPr bwMode="auto">
          <a:xfrm>
            <a:off x="4932363" y="1773238"/>
            <a:ext cx="3960812" cy="1366837"/>
            <a:chOff x="118" y="2459"/>
            <a:chExt cx="2590" cy="324"/>
          </a:xfrm>
        </p:grpSpPr>
        <p:pic>
          <p:nvPicPr>
            <p:cNvPr id="61447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448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Расходы на уплату членских 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взносов в Ассоциацию «Совет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муниципальных образований»,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-  38,9</a:t>
              </a:r>
              <a:r>
                <a:rPr lang="ru-RU" altLang="ru-RU" sz="1600" b="1">
                  <a:solidFill>
                    <a:srgbClr val="000000"/>
                  </a:solidFill>
                </a:rPr>
                <a:t> </a:t>
              </a:r>
              <a:r>
                <a:rPr lang="ru-RU" altLang="ru-RU" sz="1600">
                  <a:solidFill>
                    <a:srgbClr val="000000"/>
                  </a:solidFill>
                </a:rPr>
                <a:t>тыс.руб.</a:t>
              </a:r>
              <a:r>
                <a:rPr lang="ru-RU" altLang="ru-RU" sz="1600" b="1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1444" name="Скругленный прямоугольник 3"/>
          <p:cNvGrpSpPr>
            <a:grpSpLocks/>
          </p:cNvGrpSpPr>
          <p:nvPr/>
        </p:nvGrpSpPr>
        <p:grpSpPr bwMode="auto">
          <a:xfrm>
            <a:off x="611188" y="2852738"/>
            <a:ext cx="3965575" cy="2016125"/>
            <a:chOff x="118" y="2459"/>
            <a:chExt cx="2590" cy="324"/>
          </a:xfrm>
        </p:grpSpPr>
        <p:pic>
          <p:nvPicPr>
            <p:cNvPr id="6144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446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Обеспечение деятельности муниципального казенного учреждения  «Единая дежурно-диспетчерская служба Тейковского муниципального района,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 8238,5 тыс.руб.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62466" name="Скругленный прямоугольник 3"/>
          <p:cNvGrpSpPr>
            <a:grpSpLocks/>
          </p:cNvGrpSpPr>
          <p:nvPr/>
        </p:nvGrpSpPr>
        <p:grpSpPr bwMode="auto">
          <a:xfrm>
            <a:off x="5219700" y="1268413"/>
            <a:ext cx="3600450" cy="1439862"/>
            <a:chOff x="118" y="2459"/>
            <a:chExt cx="2590" cy="324"/>
          </a:xfrm>
        </p:grpSpPr>
        <p:pic>
          <p:nvPicPr>
            <p:cNvPr id="6247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48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Организация дополнительного пенсионного обеспечения отдельных категорий граждан,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1097,7 тыс.руб.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.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2467" name="Скругленный прямоугольник 3"/>
          <p:cNvGrpSpPr>
            <a:grpSpLocks/>
          </p:cNvGrpSpPr>
          <p:nvPr/>
        </p:nvGrpSpPr>
        <p:grpSpPr bwMode="auto">
          <a:xfrm>
            <a:off x="684213" y="2420938"/>
            <a:ext cx="3965575" cy="2881312"/>
            <a:chOff x="118" y="2459"/>
            <a:chExt cx="2590" cy="324"/>
          </a:xfrm>
        </p:grpSpPr>
        <p:pic>
          <p:nvPicPr>
            <p:cNvPr id="62477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478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Выплата вознаграждений к наградам администрации Тейковского муниципального района, премий к Почетным грамотам и других премий в рамках иных непрограммных мероприятий по непрограммным направлениям деятельности исполнительных органов местного самоуправления, 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15,0</a:t>
              </a:r>
              <a:r>
                <a:rPr lang="ru-RU" altLang="ru-RU" sz="1600" b="1">
                  <a:solidFill>
                    <a:srgbClr val="000000"/>
                  </a:solidFill>
                </a:rPr>
                <a:t> </a:t>
              </a:r>
              <a:r>
                <a:rPr lang="ru-RU" altLang="ru-RU" sz="1600">
                  <a:solidFill>
                    <a:srgbClr val="000000"/>
                  </a:solidFill>
                </a:rPr>
                <a:t>тыс.руб.</a:t>
              </a:r>
              <a:r>
                <a:rPr lang="ru-RU" altLang="ru-RU" sz="1600" b="1"/>
                <a:t> </a:t>
              </a:r>
            </a:p>
            <a:p>
              <a:pPr algn="ctr"/>
              <a:endParaRPr lang="ru-RU" altLang="ru-RU" sz="1400"/>
            </a:p>
          </p:txBody>
        </p:sp>
      </p:grpSp>
      <p:grpSp>
        <p:nvGrpSpPr>
          <p:cNvPr id="62468" name="Скругленный прямоугольник 3"/>
          <p:cNvGrpSpPr>
            <a:grpSpLocks/>
          </p:cNvGrpSpPr>
          <p:nvPr/>
        </p:nvGrpSpPr>
        <p:grpSpPr bwMode="auto">
          <a:xfrm>
            <a:off x="5076825" y="3141663"/>
            <a:ext cx="3671888" cy="2087562"/>
            <a:chOff x="118" y="2459"/>
            <a:chExt cx="2590" cy="324"/>
          </a:xfrm>
        </p:grpSpPr>
        <p:pic>
          <p:nvPicPr>
            <p:cNvPr id="6247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476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Расходы на исполнение переданных полномочий  сельским поселениям по ремонту дорог,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600,0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2469" name="Скругленный прямоугольник 3"/>
          <p:cNvGrpSpPr>
            <a:grpSpLocks/>
          </p:cNvGrpSpPr>
          <p:nvPr/>
        </p:nvGrpSpPr>
        <p:grpSpPr bwMode="auto">
          <a:xfrm>
            <a:off x="5076825" y="620713"/>
            <a:ext cx="3744913" cy="2160587"/>
            <a:chOff x="118" y="2459"/>
            <a:chExt cx="2590" cy="324"/>
          </a:xfrm>
        </p:grpSpPr>
        <p:pic>
          <p:nvPicPr>
            <p:cNvPr id="62473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474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Организация дополнительного пенсионного обеспечения отдельных категорий граждан,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1527,2 тыс.руб.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.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2470" name="Скругленный прямоугольник 3"/>
          <p:cNvGrpSpPr>
            <a:grpSpLocks/>
          </p:cNvGrpSpPr>
          <p:nvPr/>
        </p:nvGrpSpPr>
        <p:grpSpPr bwMode="auto">
          <a:xfrm>
            <a:off x="755650" y="476250"/>
            <a:ext cx="3960813" cy="1439863"/>
            <a:chOff x="118" y="2459"/>
            <a:chExt cx="2590" cy="324"/>
          </a:xfrm>
        </p:grpSpPr>
        <p:pic>
          <p:nvPicPr>
            <p:cNvPr id="6247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47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Мероприятия в области строительства, архитектуры, градостроительства,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104,4 тыс.руб.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.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Заголовок 1"/>
          <p:cNvSpPr txBox="1">
            <a:spLocks/>
          </p:cNvSpPr>
          <p:nvPr/>
        </p:nvSpPr>
        <p:spPr bwMode="auto">
          <a:xfrm>
            <a:off x="0" y="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63490" name="Скругленный прямоугольник 3"/>
          <p:cNvGrpSpPr>
            <a:grpSpLocks/>
          </p:cNvGrpSpPr>
          <p:nvPr/>
        </p:nvGrpSpPr>
        <p:grpSpPr bwMode="auto">
          <a:xfrm>
            <a:off x="4572000" y="692150"/>
            <a:ext cx="3600450" cy="1366838"/>
            <a:chOff x="118" y="2459"/>
            <a:chExt cx="2590" cy="324"/>
          </a:xfrm>
        </p:grpSpPr>
        <p:pic>
          <p:nvPicPr>
            <p:cNvPr id="6351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516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Обеспечение функций отделов администрации Тейковского муниципального района,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1933,6 тыс.руб.</a:t>
              </a:r>
              <a:r>
                <a:rPr lang="ru-RU" altLang="ru-RU" sz="1600" b="1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3491" name="Скругленный прямоугольник 3"/>
          <p:cNvGrpSpPr>
            <a:grpSpLocks/>
          </p:cNvGrpSpPr>
          <p:nvPr/>
        </p:nvGrpSpPr>
        <p:grpSpPr bwMode="auto">
          <a:xfrm>
            <a:off x="611188" y="2133600"/>
            <a:ext cx="3529012" cy="2016125"/>
            <a:chOff x="118" y="2459"/>
            <a:chExt cx="2590" cy="324"/>
          </a:xfrm>
        </p:grpSpPr>
        <p:pic>
          <p:nvPicPr>
            <p:cNvPr id="63513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514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/>
                <a:t>Расходы на организацию и проведение мероприятий, связанных с праздничными, юбилейными и памятными датами, Совещания, семинары</a:t>
              </a:r>
            </a:p>
            <a:p>
              <a:pPr algn="ctr"/>
              <a:r>
                <a:rPr lang="ru-RU" altLang="ru-RU" sz="1600" b="1"/>
                <a:t>2017 -</a:t>
              </a:r>
              <a:r>
                <a:rPr lang="ru-RU" altLang="ru-RU" sz="1600"/>
                <a:t> </a:t>
              </a:r>
              <a:r>
                <a:rPr lang="ru-RU" altLang="ru-RU" sz="1600" b="1"/>
                <a:t>236,4 </a:t>
              </a:r>
              <a:r>
                <a:rPr lang="ru-RU" altLang="ru-RU" sz="1600"/>
                <a:t>тыс.руб.;</a:t>
              </a:r>
            </a:p>
            <a:p>
              <a:pPr algn="ctr"/>
              <a:r>
                <a:rPr lang="ru-RU" altLang="ru-RU" sz="1600" b="1"/>
                <a:t>2018 -2019 по 236,5 </a:t>
              </a:r>
              <a:r>
                <a:rPr lang="ru-RU" altLang="ru-RU" sz="1600"/>
                <a:t>тыс.руб.</a:t>
              </a:r>
              <a:r>
                <a:rPr lang="ru-RU" altLang="ru-RU" sz="1600" b="1"/>
                <a:t> </a:t>
              </a:r>
            </a:p>
            <a:p>
              <a:pPr algn="ctr"/>
              <a:endParaRPr lang="ru-RU" altLang="ru-RU" sz="1400"/>
            </a:p>
          </p:txBody>
        </p:sp>
      </p:grpSp>
      <p:grpSp>
        <p:nvGrpSpPr>
          <p:cNvPr id="63492" name="Скругленный прямоугольник 3"/>
          <p:cNvGrpSpPr>
            <a:grpSpLocks/>
          </p:cNvGrpSpPr>
          <p:nvPr/>
        </p:nvGrpSpPr>
        <p:grpSpPr bwMode="auto">
          <a:xfrm>
            <a:off x="539750" y="2060575"/>
            <a:ext cx="3671888" cy="2736850"/>
            <a:chOff x="118" y="2459"/>
            <a:chExt cx="2590" cy="324"/>
          </a:xfrm>
        </p:grpSpPr>
        <p:pic>
          <p:nvPicPr>
            <p:cNvPr id="6351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51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Расходы на организацию и проведение мероприятий, связанных с праздничными, юбилейными и памятными датами, Совещания, семинары,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227,5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3493" name="Скругленный прямоугольник 3"/>
          <p:cNvGrpSpPr>
            <a:grpSpLocks/>
          </p:cNvGrpSpPr>
          <p:nvPr/>
        </p:nvGrpSpPr>
        <p:grpSpPr bwMode="auto">
          <a:xfrm>
            <a:off x="4716463" y="2420938"/>
            <a:ext cx="3671887" cy="1728787"/>
            <a:chOff x="118" y="2459"/>
            <a:chExt cx="2590" cy="324"/>
          </a:xfrm>
        </p:grpSpPr>
        <p:pic>
          <p:nvPicPr>
            <p:cNvPr id="6350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51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Межбюджетные трансферты на исполнение переданных полномочий сельским поселениям,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482,8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3494" name="Скругленный прямоугольник 3"/>
          <p:cNvGrpSpPr>
            <a:grpSpLocks/>
          </p:cNvGrpSpPr>
          <p:nvPr/>
        </p:nvGrpSpPr>
        <p:grpSpPr bwMode="auto">
          <a:xfrm>
            <a:off x="539750" y="2060575"/>
            <a:ext cx="3671888" cy="2736850"/>
            <a:chOff x="118" y="2459"/>
            <a:chExt cx="2590" cy="324"/>
          </a:xfrm>
        </p:grpSpPr>
        <p:pic>
          <p:nvPicPr>
            <p:cNvPr id="63507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508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Расходы на организацию и проведение мероприятий, связанных с праздничными, юбилейными и памятными датами, Совещания, семинары,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251,6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3495" name="Скругленный прямоугольник 3"/>
          <p:cNvGrpSpPr>
            <a:grpSpLocks/>
          </p:cNvGrpSpPr>
          <p:nvPr/>
        </p:nvGrpSpPr>
        <p:grpSpPr bwMode="auto">
          <a:xfrm>
            <a:off x="4572000" y="692150"/>
            <a:ext cx="3600450" cy="1366838"/>
            <a:chOff x="118" y="2459"/>
            <a:chExt cx="2590" cy="324"/>
          </a:xfrm>
        </p:grpSpPr>
        <p:pic>
          <p:nvPicPr>
            <p:cNvPr id="6350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506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Обеспечение функций отделов администрации Тейковского муниципального района,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1933,6 тыс.руб.</a:t>
              </a:r>
              <a:r>
                <a:rPr lang="ru-RU" altLang="ru-RU" sz="1600" b="1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3496" name="Скругленный прямоугольник 3"/>
          <p:cNvGrpSpPr>
            <a:grpSpLocks/>
          </p:cNvGrpSpPr>
          <p:nvPr/>
        </p:nvGrpSpPr>
        <p:grpSpPr bwMode="auto">
          <a:xfrm>
            <a:off x="4572000" y="692150"/>
            <a:ext cx="3744913" cy="1366838"/>
            <a:chOff x="118" y="2459"/>
            <a:chExt cx="2590" cy="324"/>
          </a:xfrm>
        </p:grpSpPr>
        <p:pic>
          <p:nvPicPr>
            <p:cNvPr id="63503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504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Обеспечение функций отделов администрации Тейковского муниципального района,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2403,1 тыс.руб.</a:t>
              </a:r>
              <a:r>
                <a:rPr lang="ru-RU" altLang="ru-RU" sz="1600" b="1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3497" name="Скругленный прямоугольник 3"/>
          <p:cNvGrpSpPr>
            <a:grpSpLocks/>
          </p:cNvGrpSpPr>
          <p:nvPr/>
        </p:nvGrpSpPr>
        <p:grpSpPr bwMode="auto">
          <a:xfrm>
            <a:off x="4643438" y="2420938"/>
            <a:ext cx="3744912" cy="1728787"/>
            <a:chOff x="118" y="2459"/>
            <a:chExt cx="2590" cy="324"/>
          </a:xfrm>
        </p:grpSpPr>
        <p:pic>
          <p:nvPicPr>
            <p:cNvPr id="6350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50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Межбюджетные трансферты на исполнение переданных полномочий сельским поселениям,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1027,1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3498" name="Скругленный прямоугольник 3"/>
          <p:cNvGrpSpPr>
            <a:grpSpLocks/>
          </p:cNvGrpSpPr>
          <p:nvPr/>
        </p:nvGrpSpPr>
        <p:grpSpPr bwMode="auto">
          <a:xfrm>
            <a:off x="4716463" y="4437063"/>
            <a:ext cx="3743325" cy="1800225"/>
            <a:chOff x="118" y="2459"/>
            <a:chExt cx="2590" cy="324"/>
          </a:xfrm>
        </p:grpSpPr>
        <p:pic>
          <p:nvPicPr>
            <p:cNvPr id="6349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50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Исполнение судебных актов,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146,3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Заголовок 1"/>
          <p:cNvSpPr txBox="1">
            <a:spLocks/>
          </p:cNvSpPr>
          <p:nvPr/>
        </p:nvSpPr>
        <p:spPr bwMode="auto">
          <a:xfrm>
            <a:off x="0" y="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64514" name="Скругленный прямоугольник 3"/>
          <p:cNvGrpSpPr>
            <a:grpSpLocks/>
          </p:cNvGrpSpPr>
          <p:nvPr/>
        </p:nvGrpSpPr>
        <p:grpSpPr bwMode="auto">
          <a:xfrm>
            <a:off x="611188" y="2133600"/>
            <a:ext cx="3529012" cy="2016125"/>
            <a:chOff x="118" y="2459"/>
            <a:chExt cx="2590" cy="324"/>
          </a:xfrm>
        </p:grpSpPr>
        <p:pic>
          <p:nvPicPr>
            <p:cNvPr id="6452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4525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/>
                <a:t>Расходы на организацию и проведение мероприятий, связанных с праздничными, юбилейными и памятными датами, Совещания, семинары</a:t>
              </a:r>
            </a:p>
            <a:p>
              <a:pPr algn="ctr"/>
              <a:r>
                <a:rPr lang="ru-RU" altLang="ru-RU" sz="1600" b="1"/>
                <a:t>2017 -</a:t>
              </a:r>
              <a:r>
                <a:rPr lang="ru-RU" altLang="ru-RU" sz="1600"/>
                <a:t> </a:t>
              </a:r>
              <a:r>
                <a:rPr lang="ru-RU" altLang="ru-RU" sz="1600" b="1"/>
                <a:t>236,4 </a:t>
              </a:r>
              <a:r>
                <a:rPr lang="ru-RU" altLang="ru-RU" sz="1600"/>
                <a:t>тыс.руб.;</a:t>
              </a:r>
            </a:p>
            <a:p>
              <a:pPr algn="ctr"/>
              <a:r>
                <a:rPr lang="ru-RU" altLang="ru-RU" sz="1600" b="1"/>
                <a:t>2018 -2019 по 236,5 </a:t>
              </a:r>
              <a:r>
                <a:rPr lang="ru-RU" altLang="ru-RU" sz="1600"/>
                <a:t>тыс.руб.</a:t>
              </a:r>
              <a:r>
                <a:rPr lang="ru-RU" altLang="ru-RU" sz="1600" b="1"/>
                <a:t> </a:t>
              </a:r>
            </a:p>
            <a:p>
              <a:pPr algn="ctr"/>
              <a:endParaRPr lang="ru-RU" altLang="ru-RU" sz="1400"/>
            </a:p>
          </p:txBody>
        </p:sp>
      </p:grpSp>
      <p:grpSp>
        <p:nvGrpSpPr>
          <p:cNvPr id="64515" name="Скругленный прямоугольник 3"/>
          <p:cNvGrpSpPr>
            <a:grpSpLocks/>
          </p:cNvGrpSpPr>
          <p:nvPr/>
        </p:nvGrpSpPr>
        <p:grpSpPr bwMode="auto">
          <a:xfrm>
            <a:off x="611188" y="1989138"/>
            <a:ext cx="3600450" cy="2447925"/>
            <a:chOff x="118" y="2459"/>
            <a:chExt cx="2590" cy="324"/>
          </a:xfrm>
        </p:grpSpPr>
        <p:pic>
          <p:nvPicPr>
            <p:cNvPr id="6452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4523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Средства, переданные бюджетам поселений для компенсации дополнительных расходов, возникших в результате решений, принятых органами власти муниципального района,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2007,0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4516" name="Скругленный прямоугольник 3"/>
          <p:cNvGrpSpPr>
            <a:grpSpLocks/>
          </p:cNvGrpSpPr>
          <p:nvPr/>
        </p:nvGrpSpPr>
        <p:grpSpPr bwMode="auto">
          <a:xfrm>
            <a:off x="4716463" y="2420938"/>
            <a:ext cx="3671887" cy="1728787"/>
            <a:chOff x="118" y="2459"/>
            <a:chExt cx="2590" cy="324"/>
          </a:xfrm>
        </p:grpSpPr>
        <p:pic>
          <p:nvPicPr>
            <p:cNvPr id="64520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4521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Межбюджетные трансферты на исполнение переданных полномочий сельским поселениям,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482,8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4517" name="Скругленный прямоугольник 3"/>
          <p:cNvGrpSpPr>
            <a:grpSpLocks/>
          </p:cNvGrpSpPr>
          <p:nvPr/>
        </p:nvGrpSpPr>
        <p:grpSpPr bwMode="auto">
          <a:xfrm>
            <a:off x="4716463" y="2420938"/>
            <a:ext cx="3889375" cy="2376487"/>
            <a:chOff x="118" y="2459"/>
            <a:chExt cx="2590" cy="324"/>
          </a:xfrm>
        </p:grpSpPr>
        <p:pic>
          <p:nvPicPr>
            <p:cNvPr id="6451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4519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Оплата приобретенного благоустроенного помещения для предоставления детям-сиротам и детям, оставшимся без попечения родителей,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– 233,6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>
                <a:cs typeface="Times New Roman" pitchFamily="18" charset="0"/>
              </a:rPr>
              <a:t>Непрограммные направления деятельности представительного органа Тейковского муниципального района в 2022 году</a:t>
            </a:r>
          </a:p>
          <a:p>
            <a:pPr algn="ctr"/>
            <a:endParaRPr lang="ru-RU" altLang="ru-RU" b="1" i="1">
              <a:cs typeface="Times New Roman" pitchFamily="18" charset="0"/>
            </a:endParaRPr>
          </a:p>
          <a:p>
            <a:pPr algn="ctr"/>
            <a:r>
              <a:rPr lang="ru-RU" b="1" i="1">
                <a:cs typeface="Times New Roman" pitchFamily="18" charset="0"/>
              </a:rPr>
              <a:t>.</a:t>
            </a:r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65538" name="Скругленный прямоугольник 3"/>
          <p:cNvGrpSpPr>
            <a:grpSpLocks/>
          </p:cNvGrpSpPr>
          <p:nvPr/>
        </p:nvGrpSpPr>
        <p:grpSpPr bwMode="auto">
          <a:xfrm>
            <a:off x="2339975" y="1989138"/>
            <a:ext cx="4105275" cy="1368425"/>
            <a:chOff x="42" y="2454"/>
            <a:chExt cx="2681" cy="378"/>
          </a:xfrm>
        </p:grpSpPr>
        <p:pic>
          <p:nvPicPr>
            <p:cNvPr id="6553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4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Обеспечение функций Совета   Тейковского муниципального района,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исполнено -  </a:t>
              </a:r>
              <a:r>
                <a:rPr lang="ru-RU" altLang="ru-RU" sz="1600" b="1">
                  <a:solidFill>
                    <a:srgbClr val="000000"/>
                  </a:solidFill>
                </a:rPr>
                <a:t>755,4 </a:t>
              </a:r>
              <a:r>
                <a:rPr lang="ru-RU" altLang="ru-RU" sz="1600">
                  <a:solidFill>
                    <a:srgbClr val="000000"/>
                  </a:solidFill>
                </a:rPr>
                <a:t>тыс.руб.</a:t>
              </a:r>
              <a:r>
                <a:rPr lang="ru-RU" altLang="ru-RU" sz="1600" b="1">
                  <a:solidFill>
                    <a:srgbClr val="000000"/>
                  </a:solidFill>
                </a:rPr>
                <a:t> 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0" smtClean="0"/>
              <a:t>Основные показатели исполнения бюджета Тейковского муниципального района за 2022 год (в тыс.руб.)</a:t>
            </a:r>
          </a:p>
        </p:txBody>
      </p:sp>
      <p:sp>
        <p:nvSpPr>
          <p:cNvPr id="16386" name="Text Box 7"/>
          <p:cNvSpPr txBox="1">
            <a:spLocks noChangeArrowheads="1"/>
          </p:cNvSpPr>
          <p:nvPr/>
        </p:nvSpPr>
        <p:spPr bwMode="auto">
          <a:xfrm>
            <a:off x="971550" y="2997200"/>
            <a:ext cx="2447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Arial" charset="0"/>
              </a:rPr>
              <a:t>Исполнено за 2022 год</a:t>
            </a:r>
          </a:p>
        </p:txBody>
      </p:sp>
      <p:sp>
        <p:nvSpPr>
          <p:cNvPr id="16387" name="Text Box 10"/>
          <p:cNvSpPr txBox="1">
            <a:spLocks noChangeArrowheads="1"/>
          </p:cNvSpPr>
          <p:nvPr/>
        </p:nvSpPr>
        <p:spPr bwMode="auto">
          <a:xfrm>
            <a:off x="900113" y="2133600"/>
            <a:ext cx="2487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Arial" charset="0"/>
              </a:rPr>
              <a:t>Утверждено на 2022 год</a:t>
            </a:r>
          </a:p>
        </p:txBody>
      </p:sp>
      <p:sp>
        <p:nvSpPr>
          <p:cNvPr id="16388" name="Text Box 11"/>
          <p:cNvSpPr txBox="1">
            <a:spLocks noChangeArrowheads="1"/>
          </p:cNvSpPr>
          <p:nvPr/>
        </p:nvSpPr>
        <p:spPr bwMode="auto">
          <a:xfrm>
            <a:off x="3779838" y="1484313"/>
            <a:ext cx="1243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Arial" charset="0"/>
              </a:rPr>
              <a:t>ДОХОДЫ</a:t>
            </a:r>
          </a:p>
        </p:txBody>
      </p:sp>
      <p:sp>
        <p:nvSpPr>
          <p:cNvPr id="16389" name="Text Box 12"/>
          <p:cNvSpPr txBox="1">
            <a:spLocks noChangeArrowheads="1"/>
          </p:cNvSpPr>
          <p:nvPr/>
        </p:nvSpPr>
        <p:spPr bwMode="auto">
          <a:xfrm>
            <a:off x="5651500" y="1484313"/>
            <a:ext cx="144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Arial" charset="0"/>
              </a:rPr>
              <a:t>РАСХОДЫ</a:t>
            </a:r>
          </a:p>
        </p:txBody>
      </p:sp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3779838" y="2133600"/>
            <a:ext cx="1296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Arial" charset="0"/>
              </a:rPr>
              <a:t> 308276,4</a:t>
            </a:r>
          </a:p>
        </p:txBody>
      </p:sp>
      <p:sp>
        <p:nvSpPr>
          <p:cNvPr id="16391" name="Text Box 14"/>
          <p:cNvSpPr txBox="1">
            <a:spLocks noChangeArrowheads="1"/>
          </p:cNvSpPr>
          <p:nvPr/>
        </p:nvSpPr>
        <p:spPr bwMode="auto">
          <a:xfrm>
            <a:off x="5651500" y="2133600"/>
            <a:ext cx="1225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Arial" charset="0"/>
              </a:rPr>
              <a:t> 310056,5</a:t>
            </a:r>
          </a:p>
        </p:txBody>
      </p:sp>
      <p:sp>
        <p:nvSpPr>
          <p:cNvPr id="16392" name="Text Box 15"/>
          <p:cNvSpPr txBox="1">
            <a:spLocks noChangeArrowheads="1"/>
          </p:cNvSpPr>
          <p:nvPr/>
        </p:nvSpPr>
        <p:spPr bwMode="auto">
          <a:xfrm>
            <a:off x="3851275" y="2997200"/>
            <a:ext cx="1225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Arial" charset="0"/>
              </a:rPr>
              <a:t>304663,9</a:t>
            </a:r>
          </a:p>
        </p:txBody>
      </p:sp>
      <p:sp>
        <p:nvSpPr>
          <p:cNvPr id="16393" name="Text Box 16"/>
          <p:cNvSpPr txBox="1">
            <a:spLocks noChangeArrowheads="1"/>
          </p:cNvSpPr>
          <p:nvPr/>
        </p:nvSpPr>
        <p:spPr bwMode="auto">
          <a:xfrm>
            <a:off x="5724525" y="2968625"/>
            <a:ext cx="1223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Arial" charset="0"/>
              </a:rPr>
              <a:t>295711,4</a:t>
            </a:r>
          </a:p>
        </p:txBody>
      </p:sp>
      <p:sp>
        <p:nvSpPr>
          <p:cNvPr id="16394" name="Text Box 14"/>
          <p:cNvSpPr txBox="1">
            <a:spLocks noChangeArrowheads="1"/>
          </p:cNvSpPr>
          <p:nvPr/>
        </p:nvSpPr>
        <p:spPr bwMode="auto">
          <a:xfrm>
            <a:off x="7432675" y="1268413"/>
            <a:ext cx="1663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ДЕФИЦИТ </a:t>
            </a:r>
          </a:p>
          <a:p>
            <a:r>
              <a:rPr lang="ru-RU" b="1"/>
              <a:t>(ПРОФИЦИТ)</a:t>
            </a:r>
          </a:p>
        </p:txBody>
      </p:sp>
      <p:sp>
        <p:nvSpPr>
          <p:cNvPr id="16395" name="Text Box 15"/>
          <p:cNvSpPr txBox="1">
            <a:spLocks noChangeArrowheads="1"/>
          </p:cNvSpPr>
          <p:nvPr/>
        </p:nvSpPr>
        <p:spPr bwMode="auto">
          <a:xfrm>
            <a:off x="7451725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6396" name="Text Box 17"/>
          <p:cNvSpPr txBox="1">
            <a:spLocks noChangeArrowheads="1"/>
          </p:cNvSpPr>
          <p:nvPr/>
        </p:nvSpPr>
        <p:spPr bwMode="auto">
          <a:xfrm>
            <a:off x="7380288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6397" name="Text Box 18"/>
          <p:cNvSpPr txBox="1">
            <a:spLocks noChangeArrowheads="1"/>
          </p:cNvSpPr>
          <p:nvPr/>
        </p:nvSpPr>
        <p:spPr bwMode="auto">
          <a:xfrm>
            <a:off x="7432675" y="2133600"/>
            <a:ext cx="955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-1780,1</a:t>
            </a:r>
          </a:p>
        </p:txBody>
      </p:sp>
      <p:sp>
        <p:nvSpPr>
          <p:cNvPr id="16398" name="Text Box 19"/>
          <p:cNvSpPr txBox="1">
            <a:spLocks noChangeArrowheads="1"/>
          </p:cNvSpPr>
          <p:nvPr/>
        </p:nvSpPr>
        <p:spPr bwMode="auto">
          <a:xfrm>
            <a:off x="7451725" y="2924175"/>
            <a:ext cx="86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8952,5</a:t>
            </a:r>
          </a:p>
          <a:p>
            <a:endParaRPr lang="ru-RU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1095375" y="3667125"/>
            <a:ext cx="6789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/>
              <a:t>Процент исполнения</a:t>
            </a:r>
            <a:r>
              <a:rPr lang="ru-RU"/>
              <a:t>               98,9 %                     95,4 %                    -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/>
              <a:t>Контактные телефоны:</a:t>
            </a:r>
          </a:p>
        </p:txBody>
      </p:sp>
      <p:sp>
        <p:nvSpPr>
          <p:cNvPr id="10649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/>
              <a:t>Начальник финансового отдела – 8 (49343) 2-17-04</a:t>
            </a:r>
          </a:p>
          <a:p>
            <a:pPr eaLnBrk="1" hangingPunct="1">
              <a:defRPr/>
            </a:pPr>
            <a:r>
              <a:rPr lang="ru-RU" sz="1600"/>
              <a:t>Заместитель начальника финансового отдела – 8 (49343) 2-20-78</a:t>
            </a:r>
          </a:p>
          <a:p>
            <a:pPr eaLnBrk="1" hangingPunct="1">
              <a:defRPr/>
            </a:pPr>
            <a:r>
              <a:rPr lang="ru-RU" sz="1600"/>
              <a:t>Электронная почта:</a:t>
            </a:r>
            <a:r>
              <a:rPr lang="en-US" sz="1600"/>
              <a:t>raifoteik@mail.ru</a:t>
            </a:r>
            <a:endParaRPr lang="ru-RU" sz="16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0" i="1">
                <a:cs typeface="Times New Roman" pitchFamily="18" charset="0"/>
              </a:rPr>
              <a:t/>
            </a:r>
            <a:br>
              <a:rPr lang="ru-RU" sz="4000" b="0" i="1">
                <a:cs typeface="Times New Roman" pitchFamily="18" charset="0"/>
              </a:rPr>
            </a:br>
            <a:r>
              <a:rPr lang="ru-RU" sz="4000" b="0" i="1">
                <a:cs typeface="Times New Roman" pitchFamily="18" charset="0"/>
              </a:rPr>
              <a:t>Благодарим за внимание!</a:t>
            </a:r>
          </a:p>
        </p:txBody>
      </p:sp>
      <p:sp>
        <p:nvSpPr>
          <p:cNvPr id="10752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04938" y="3863975"/>
            <a:ext cx="6399212" cy="17526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i="1" smtClean="0"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i="1" smtClean="0"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i="1" smtClean="0"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smtClean="0">
                <a:cs typeface="Times New Roman" pitchFamily="18" charset="0"/>
              </a:rPr>
              <a:t>Тейковский муниципальный район»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smtClean="0">
                <a:cs typeface="Times New Roman" pitchFamily="18" charset="0"/>
              </a:rPr>
              <a:t>2023 год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mtClean="0">
              <a:solidFill>
                <a:srgbClr val="898989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>
                <a:latin typeface="Calibri" pitchFamily="34" charset="0"/>
              </a:rPr>
              <a:t> </a:t>
            </a:r>
            <a:r>
              <a:rPr lang="ru-RU" altLang="ru-RU" sz="2000" b="1"/>
              <a:t>Исполнение  бюджета Тейковского муниципального </a:t>
            </a:r>
          </a:p>
          <a:p>
            <a:pPr algn="ctr"/>
            <a:r>
              <a:rPr lang="ru-RU" altLang="ru-RU" sz="2000" b="1"/>
              <a:t>  района  по доходам за 2022 год,      ( в тыс. руб.)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>
            <p:ph idx="4294967295"/>
          </p:nvPr>
        </p:nvGraphicFramePr>
        <p:xfrm>
          <a:off x="179388" y="1196975"/>
          <a:ext cx="8785225" cy="3573463"/>
        </p:xfrm>
        <a:graphic>
          <a:graphicData uri="http://schemas.openxmlformats.org/drawingml/2006/table">
            <a:tbl>
              <a:tblPr/>
              <a:tblGrid>
                <a:gridCol w="3067050"/>
                <a:gridCol w="2008187"/>
                <a:gridCol w="2038350"/>
                <a:gridCol w="1671638"/>
              </a:tblGrid>
              <a:tr h="8080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Утверждено на 2022 г.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Исполнено за 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% исполнения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 доходов в  том числе: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308276,4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304663,9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62979,8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67853,1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107,7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245296,6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236810,8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96,5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310056,5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295711,4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95,4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Дефицит (профицит)-/(+)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- 1780,1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8952,5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9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274638"/>
            <a:ext cx="8578850" cy="561975"/>
          </a:xfrm>
        </p:spPr>
        <p:txBody>
          <a:bodyPr lIns="91177" tIns="45589" rIns="91177" bIns="45589"/>
          <a:lstStyle/>
          <a:p>
            <a:pPr eaLnBrk="1" hangingPunct="1">
              <a:defRPr/>
            </a:pPr>
            <a:r>
              <a:rPr lang="ru-RU" altLang="ru-RU" sz="1800" b="0" smtClean="0"/>
              <a:t>Структура исполнения доходов бюджета Тейковского муниципального района </a:t>
            </a:r>
            <a:br>
              <a:rPr lang="ru-RU" altLang="ru-RU" sz="1800" b="0" smtClean="0"/>
            </a:br>
            <a:r>
              <a:rPr lang="ru-RU" altLang="ru-RU" sz="1800" b="0" smtClean="0"/>
              <a:t> за 2022 год.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67625" y="908050"/>
            <a:ext cx="1225550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tx1"/>
                </a:solidFill>
              </a:rPr>
              <a:t>млн.руб.</a:t>
            </a:r>
            <a:endParaRPr lang="ru-RU" b="1">
              <a:solidFill>
                <a:srgbClr val="FFFFFF"/>
              </a:solidFill>
            </a:endParaRPr>
          </a:p>
        </p:txBody>
      </p:sp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323850" y="981075"/>
          <a:ext cx="4176713" cy="4176713"/>
        </p:xfrm>
        <a:graphic>
          <a:graphicData uri="http://schemas.openxmlformats.org/presentationml/2006/ole">
            <p:oleObj spid="_x0000_s36875" name="Диаграмма" r:id="rId4" imgW="6096075" imgH="4067089" progId="MSGraph.Chart.8">
              <p:embed followColorScheme="full"/>
            </p:oleObj>
          </a:graphicData>
        </a:graphic>
      </p:graphicFrame>
      <p:sp>
        <p:nvSpPr>
          <p:cNvPr id="36897" name="Rectangle 13"/>
          <p:cNvSpPr>
            <a:spLocks noChangeArrowheads="1"/>
          </p:cNvSpPr>
          <p:nvPr/>
        </p:nvSpPr>
        <p:spPr bwMode="auto">
          <a:xfrm>
            <a:off x="755650" y="1196975"/>
            <a:ext cx="3384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Arial" charset="0"/>
              </a:rPr>
              <a:t>Утверждено на 2022 г.</a:t>
            </a:r>
            <a:r>
              <a:rPr lang="ru-RU" sz="1400" b="1">
                <a:latin typeface="Arial" charset="0"/>
              </a:rPr>
              <a:t> – 308,3 млн.руб.</a:t>
            </a:r>
          </a:p>
        </p:txBody>
      </p:sp>
      <p:sp>
        <p:nvSpPr>
          <p:cNvPr id="36898" name="Text Box 14"/>
          <p:cNvSpPr txBox="1">
            <a:spLocks noChangeArrowheads="1"/>
          </p:cNvSpPr>
          <p:nvPr/>
        </p:nvSpPr>
        <p:spPr bwMode="auto">
          <a:xfrm>
            <a:off x="2411413" y="2565400"/>
            <a:ext cx="17033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245,3 млн. руб.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79,6%</a:t>
            </a:r>
          </a:p>
        </p:txBody>
      </p:sp>
      <p:sp>
        <p:nvSpPr>
          <p:cNvPr id="36899" name="Text Box 15"/>
          <p:cNvSpPr txBox="1">
            <a:spLocks noChangeArrowheads="1"/>
          </p:cNvSpPr>
          <p:nvPr/>
        </p:nvSpPr>
        <p:spPr bwMode="auto">
          <a:xfrm>
            <a:off x="971550" y="2133600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  <a:latin typeface="Arial" charset="0"/>
              </a:rPr>
              <a:t>51,1 млн.руб. 16,6%</a:t>
            </a:r>
          </a:p>
        </p:txBody>
      </p:sp>
      <p:sp>
        <p:nvSpPr>
          <p:cNvPr id="36900" name="Text Box 16"/>
          <p:cNvSpPr txBox="1">
            <a:spLocks noChangeArrowheads="1"/>
          </p:cNvSpPr>
          <p:nvPr/>
        </p:nvSpPr>
        <p:spPr bwMode="auto">
          <a:xfrm>
            <a:off x="611188" y="2708275"/>
            <a:ext cx="17287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>
                <a:solidFill>
                  <a:schemeClr val="bg1"/>
                </a:solidFill>
                <a:latin typeface="Arial" charset="0"/>
              </a:rPr>
              <a:t>11,9 млн. руб. 3,8%</a:t>
            </a:r>
          </a:p>
        </p:txBody>
      </p:sp>
      <p:graphicFrame>
        <p:nvGraphicFramePr>
          <p:cNvPr id="36881" name="Object 17"/>
          <p:cNvGraphicFramePr>
            <a:graphicFrameLocks noChangeAspect="1"/>
          </p:cNvGraphicFramePr>
          <p:nvPr/>
        </p:nvGraphicFramePr>
        <p:xfrm>
          <a:off x="5219700" y="981075"/>
          <a:ext cx="4140200" cy="4176713"/>
        </p:xfrm>
        <a:graphic>
          <a:graphicData uri="http://schemas.openxmlformats.org/presentationml/2006/ole">
            <p:oleObj spid="_x0000_s36881" name="Диаграмма" r:id="rId5" imgW="6096075" imgH="4067089" progId="MSGraph.Chart.8">
              <p:embed followColorScheme="full"/>
            </p:oleObj>
          </a:graphicData>
        </a:graphic>
      </p:graphicFrame>
      <p:sp>
        <p:nvSpPr>
          <p:cNvPr id="36901" name="Rectangle 19"/>
          <p:cNvSpPr>
            <a:spLocks noChangeArrowheads="1"/>
          </p:cNvSpPr>
          <p:nvPr/>
        </p:nvSpPr>
        <p:spPr bwMode="auto">
          <a:xfrm>
            <a:off x="5724525" y="1268413"/>
            <a:ext cx="30241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Arial" charset="0"/>
              </a:rPr>
              <a:t>Исполнено за 2022 г.</a:t>
            </a:r>
          </a:p>
          <a:p>
            <a:pPr algn="ctr"/>
            <a:r>
              <a:rPr lang="ru-RU" sz="1400" b="1">
                <a:latin typeface="Arial" charset="0"/>
              </a:rPr>
              <a:t>304,7 –  млн.руб.</a:t>
            </a:r>
          </a:p>
        </p:txBody>
      </p:sp>
      <p:sp>
        <p:nvSpPr>
          <p:cNvPr id="36902" name="Rectangle 24"/>
          <p:cNvSpPr>
            <a:spLocks noChangeArrowheads="1"/>
          </p:cNvSpPr>
          <p:nvPr/>
        </p:nvSpPr>
        <p:spPr bwMode="auto">
          <a:xfrm>
            <a:off x="6011863" y="2133600"/>
            <a:ext cx="1511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52,1 млн.руб. 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17,1%</a:t>
            </a:r>
          </a:p>
        </p:txBody>
      </p:sp>
      <p:sp>
        <p:nvSpPr>
          <p:cNvPr id="36903" name="Rectangle 25"/>
          <p:cNvSpPr>
            <a:spLocks noChangeArrowheads="1"/>
          </p:cNvSpPr>
          <p:nvPr/>
        </p:nvSpPr>
        <p:spPr bwMode="auto">
          <a:xfrm>
            <a:off x="7308850" y="2492375"/>
            <a:ext cx="1638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236,8 млн. руб.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77,7%</a:t>
            </a:r>
          </a:p>
        </p:txBody>
      </p:sp>
      <p:sp>
        <p:nvSpPr>
          <p:cNvPr id="36904" name="Rectangle 26"/>
          <p:cNvSpPr>
            <a:spLocks noChangeArrowheads="1"/>
          </p:cNvSpPr>
          <p:nvPr/>
        </p:nvSpPr>
        <p:spPr bwMode="auto">
          <a:xfrm>
            <a:off x="5508625" y="2636838"/>
            <a:ext cx="1843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bg1"/>
                </a:solidFill>
                <a:latin typeface="Arial" charset="0"/>
              </a:rPr>
              <a:t>15,8млн. руб. 5,2%</a:t>
            </a:r>
          </a:p>
        </p:txBody>
      </p:sp>
      <p:sp>
        <p:nvSpPr>
          <p:cNvPr id="36905" name="Rectangle 28"/>
          <p:cNvSpPr>
            <a:spLocks noChangeArrowheads="1"/>
          </p:cNvSpPr>
          <p:nvPr/>
        </p:nvSpPr>
        <p:spPr bwMode="auto">
          <a:xfrm>
            <a:off x="684213" y="4149725"/>
            <a:ext cx="144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. </a:t>
            </a:r>
          </a:p>
        </p:txBody>
      </p:sp>
      <p:graphicFrame>
        <p:nvGraphicFramePr>
          <p:cNvPr id="36894" name="Object 30"/>
          <p:cNvGraphicFramePr>
            <a:graphicFrameLocks noChangeAspect="1"/>
          </p:cNvGraphicFramePr>
          <p:nvPr/>
        </p:nvGraphicFramePr>
        <p:xfrm>
          <a:off x="1835150" y="2852738"/>
          <a:ext cx="6553200" cy="5218112"/>
        </p:xfrm>
        <a:graphic>
          <a:graphicData uri="http://schemas.openxmlformats.org/presentationml/2006/ole">
            <p:oleObj spid="_x0000_s36894" name="Диаграмма" r:id="rId6" imgW="6096075" imgH="4067089" progId="MSGraph.Chart.8">
              <p:embed followColorScheme="full"/>
            </p:oleObj>
          </a:graphicData>
        </a:graphic>
      </p:graphicFrame>
      <p:sp>
        <p:nvSpPr>
          <p:cNvPr id="36906" name="Rectangle 31"/>
          <p:cNvSpPr>
            <a:spLocks noChangeArrowheads="1"/>
          </p:cNvSpPr>
          <p:nvPr/>
        </p:nvSpPr>
        <p:spPr bwMode="auto">
          <a:xfrm>
            <a:off x="2484438" y="4652963"/>
            <a:ext cx="1711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107,7%</a:t>
            </a:r>
          </a:p>
        </p:txBody>
      </p:sp>
      <p:sp>
        <p:nvSpPr>
          <p:cNvPr id="36907" name="Rectangle 32"/>
          <p:cNvSpPr>
            <a:spLocks noChangeArrowheads="1"/>
          </p:cNvSpPr>
          <p:nvPr/>
        </p:nvSpPr>
        <p:spPr bwMode="auto">
          <a:xfrm>
            <a:off x="3851275" y="5157788"/>
            <a:ext cx="1946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96,5%</a:t>
            </a:r>
          </a:p>
        </p:txBody>
      </p:sp>
      <p:sp>
        <p:nvSpPr>
          <p:cNvPr id="36908" name="Rectangle 34"/>
          <p:cNvSpPr>
            <a:spLocks noChangeArrowheads="1"/>
          </p:cNvSpPr>
          <p:nvPr/>
        </p:nvSpPr>
        <p:spPr bwMode="auto">
          <a:xfrm>
            <a:off x="2268538" y="5157788"/>
            <a:ext cx="1673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bg1"/>
                </a:solidFill>
                <a:latin typeface="Arial" charset="0"/>
              </a:rPr>
              <a:t>132,9%</a:t>
            </a:r>
          </a:p>
        </p:txBody>
      </p:sp>
      <p:sp>
        <p:nvSpPr>
          <p:cNvPr id="36909" name="Rectangle 35"/>
          <p:cNvSpPr>
            <a:spLocks noChangeArrowheads="1"/>
          </p:cNvSpPr>
          <p:nvPr/>
        </p:nvSpPr>
        <p:spPr bwMode="auto">
          <a:xfrm>
            <a:off x="2339975" y="3716338"/>
            <a:ext cx="4572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Arial" charset="0"/>
              </a:rPr>
              <a:t>% исполнения за 2022 г.</a:t>
            </a:r>
          </a:p>
          <a:p>
            <a:pPr algn="ctr"/>
            <a:r>
              <a:rPr lang="ru-RU" sz="1600" b="1">
                <a:latin typeface="Arial" charset="0"/>
              </a:rPr>
              <a:t>– 98,8%</a:t>
            </a:r>
          </a:p>
          <a:p>
            <a:pPr algn="ctr"/>
            <a:r>
              <a:rPr lang="ru-RU" sz="1400" b="1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>
                <a:latin typeface="Calibri" pitchFamily="34" charset="0"/>
              </a:rPr>
              <a:t> </a:t>
            </a:r>
            <a:r>
              <a:rPr lang="ru-RU" altLang="ru-RU" sz="2000" b="1"/>
              <a:t>Структура безвозмездных поступлений в бюджет Тейковского муниципального  района   за 2022 год,      ( в тыс. руб.)</a:t>
            </a:r>
          </a:p>
        </p:txBody>
      </p:sp>
      <p:graphicFrame>
        <p:nvGraphicFramePr>
          <p:cNvPr id="38955" name="Group 43"/>
          <p:cNvGraphicFramePr>
            <a:graphicFrameLocks noGrp="1"/>
          </p:cNvGraphicFramePr>
          <p:nvPr>
            <p:ph idx="4294967295"/>
          </p:nvPr>
        </p:nvGraphicFramePr>
        <p:xfrm>
          <a:off x="179388" y="1196975"/>
          <a:ext cx="8640762" cy="4841875"/>
        </p:xfrm>
        <a:graphic>
          <a:graphicData uri="http://schemas.openxmlformats.org/drawingml/2006/table">
            <a:tbl>
              <a:tblPr/>
              <a:tblGrid>
                <a:gridCol w="5472112"/>
                <a:gridCol w="2089150"/>
                <a:gridCol w="1079500"/>
              </a:tblGrid>
              <a:tr h="8080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Наименование показателя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%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Всего, в  том числе: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236810,8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Дотации 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109240,4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46,13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79305,0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33,49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42367,7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17,89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6141,6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2,59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субвенций, субсидий, межбюджетных трансфертов, имеющих целевое назначение прошлых лет из бюджета района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- 295,5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- 0,12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Доходы бюджета от возврата остатков иных межбюджетных трансфертов, имеющих целевое назначение прошлых лет из бюджетов поселений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51,6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0,02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18487" cy="13017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1800" b="0" smtClean="0"/>
              <a:t>Исполнение по налоговым и неналоговым доходам  бюджета Тейковского муниципального района по видам доходов за 2022 г. (в тыс. руб.)</a:t>
            </a:r>
          </a:p>
        </p:txBody>
      </p:sp>
      <p:graphicFrame>
        <p:nvGraphicFramePr>
          <p:cNvPr id="40037" name="Group 101"/>
          <p:cNvGraphicFramePr>
            <a:graphicFrameLocks noGrp="1"/>
          </p:cNvGraphicFramePr>
          <p:nvPr/>
        </p:nvGraphicFramePr>
        <p:xfrm>
          <a:off x="395288" y="1052513"/>
          <a:ext cx="8497887" cy="5713412"/>
        </p:xfrm>
        <a:graphic>
          <a:graphicData uri="http://schemas.openxmlformats.org/drawingml/2006/table">
            <a:tbl>
              <a:tblPr/>
              <a:tblGrid>
                <a:gridCol w="835025"/>
                <a:gridCol w="2738437"/>
                <a:gridCol w="1641475"/>
                <a:gridCol w="1641475"/>
                <a:gridCol w="1641475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Утверждено на 2022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Исполнено 2022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Налоговые 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51114,9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52084,1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101,9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Налог на доходы физических лиц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39871,2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39365,0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98,7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1.2.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Налоги на товары (работы, услуги), реализуемые на территории РФ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7412,5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8553,6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115,4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1.3.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Налоги на совокупный доход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2761,2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3158,1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114,4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1.4.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Налоги, сборы и регулярные платежи за пользование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900,0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881,9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98,0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1.5.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Государственная пошлина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170,0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125,5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73,8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Неналоговые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11864,9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15769,0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132,9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5656,3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6438,9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113,8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697,5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758,1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108,7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Доходы от оказания платных услуг (работ) и компенсация затрат государства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1611,3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1656,2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102,8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3035,8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3891,4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128,2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Штрафы, санкции, возмещение ущерба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530,0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2691,8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507,9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2.6.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Прочие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334,0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332,6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99,6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ВСЕГО: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62979,8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67853,1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/>
              <a:t>Объем муниципального долга </a:t>
            </a:r>
          </a:p>
        </p:txBody>
      </p:sp>
      <p:sp>
        <p:nvSpPr>
          <p:cNvPr id="757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На 01.01.2022 г.    -     0,0 тыс.руб.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На 01.01.2023 г.    -    22554,2* тыс.руб.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735013" y="3448050"/>
            <a:ext cx="72278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*- выдана муниципальная гарантия Муниципальному унитарному </a:t>
            </a:r>
          </a:p>
          <a:p>
            <a:r>
              <a:rPr lang="ru-RU"/>
              <a:t>предприятию жилищно-коммунального хозяйства Тейковского</a:t>
            </a:r>
          </a:p>
          <a:p>
            <a:r>
              <a:rPr lang="ru-RU"/>
              <a:t>Муниципального района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85" name="Group 77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4746625"/>
        </p:xfrm>
        <a:graphic>
          <a:graphicData uri="http://schemas.openxmlformats.org/drawingml/2006/table">
            <a:tbl>
              <a:tblPr/>
              <a:tblGrid>
                <a:gridCol w="3282950"/>
                <a:gridCol w="1839913"/>
                <a:gridCol w="1681162"/>
                <a:gridCol w="1441450"/>
              </a:tblGrid>
              <a:tr h="7953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разделов КБК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Утверждено 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310056,5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295711,4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95,4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0100 Общегосударственные вопросы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35263,9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31064,5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88,1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0300 Национальная безопасность и правоохранительная   деятельность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9822,0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9265,5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94,3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0400 Национальная экономика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35621,1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30542,9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85,7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0500 Жилищно-коммунальное хозяйство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42755,0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40430,9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94,6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0700 Образование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167206,9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165528,2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0800  Культура, кинематография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14136,2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14060,0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1000 Социальная политика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4096,5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3665,4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89,5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1100 Физическая культура и спорт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1154,9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1154,0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71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Структура расходов бюджета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по функциональной   направленности,    за 2022 год.       </a:t>
            </a:r>
            <a:r>
              <a:rPr lang="ru-RU" altLang="ru-RU" sz="1600" b="1" i="1">
                <a:cs typeface="Times New Roman" pitchFamily="18" charset="0"/>
              </a:rPr>
              <a:t>тыс. руб.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7863</TotalTime>
  <Words>2047</Words>
  <Application>Microsoft Office PowerPoint</Application>
  <PresentationFormat>Экран (4:3)</PresentationFormat>
  <Paragraphs>735</Paragraphs>
  <Slides>31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9" baseType="lpstr">
      <vt:lpstr>Times New Roman</vt:lpstr>
      <vt:lpstr>Arial</vt:lpstr>
      <vt:lpstr>Wingdings</vt:lpstr>
      <vt:lpstr>Calibri</vt:lpstr>
      <vt:lpstr>Tahoma</vt:lpstr>
      <vt:lpstr>Клен</vt:lpstr>
      <vt:lpstr>Клен</vt:lpstr>
      <vt:lpstr>Диаграмма</vt:lpstr>
      <vt:lpstr>БЮДЖЕТ ДЛЯ ГРАЖДАН  Исполнение бюджета Тейковского муниципального района за 2022 год </vt:lpstr>
      <vt:lpstr>Основные показатели социально-экономического развития  Тейковского муниципального района  (в млн.руб.)</vt:lpstr>
      <vt:lpstr>Основные показатели исполнения бюджета Тейковского муниципального района за 2022 год (в тыс.руб.)</vt:lpstr>
      <vt:lpstr>Слайд 4</vt:lpstr>
      <vt:lpstr>Структура исполнения доходов бюджета Тейковского муниципального района   за 2022 год.</vt:lpstr>
      <vt:lpstr>Слайд 6</vt:lpstr>
      <vt:lpstr>Исполнение по налоговым и неналоговым доходам  бюджета Тейковского муниципального района по видам доходов за 2022 г. (в тыс. руб.)</vt:lpstr>
      <vt:lpstr>Объем муниципального долга </vt:lpstr>
      <vt:lpstr>Слайд 9</vt:lpstr>
      <vt:lpstr>Муниципальные программы Тейковского муниципального района  (в тыс. руб.)</vt:lpstr>
      <vt:lpstr>Муниципальные программы Тейковского муниципального района  (в тыс. руб.)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Контактные телефоны:</vt:lpstr>
      <vt:lpstr> 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«Усть-Илимский район» за 2015 год</dc:title>
  <dc:creator>User</dc:creator>
  <cp:lastModifiedBy>Райфинотдел</cp:lastModifiedBy>
  <cp:revision>195</cp:revision>
  <dcterms:created xsi:type="dcterms:W3CDTF">2016-05-10T06:05:12Z</dcterms:created>
  <dcterms:modified xsi:type="dcterms:W3CDTF">2023-03-21T06:43:12Z</dcterms:modified>
</cp:coreProperties>
</file>